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1" r:id="rId5"/>
    <p:sldId id="282" r:id="rId6"/>
    <p:sldId id="284" r:id="rId7"/>
    <p:sldId id="299" r:id="rId8"/>
    <p:sldId id="297" r:id="rId9"/>
    <p:sldId id="298" r:id="rId10"/>
    <p:sldId id="291" r:id="rId11"/>
    <p:sldId id="292" r:id="rId12"/>
    <p:sldId id="307" r:id="rId13"/>
    <p:sldId id="308" r:id="rId14"/>
    <p:sldId id="301" r:id="rId15"/>
    <p:sldId id="285" r:id="rId16"/>
    <p:sldId id="289" r:id="rId17"/>
    <p:sldId id="290" r:id="rId18"/>
    <p:sldId id="259" r:id="rId19"/>
    <p:sldId id="294" r:id="rId20"/>
    <p:sldId id="296" r:id="rId21"/>
    <p:sldId id="295" r:id="rId22"/>
    <p:sldId id="293" r:id="rId23"/>
    <p:sldId id="260" r:id="rId24"/>
    <p:sldId id="305" r:id="rId25"/>
    <p:sldId id="300" r:id="rId26"/>
    <p:sldId id="302" r:id="rId27"/>
    <p:sldId id="304" r:id="rId2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9D9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4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DDD66-91AC-4942-A6E5-4BB866E8D1B7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D8FD0-34C5-4A18-AD3F-D0459C1059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52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B0%A4%E9%87%91%C2%B7%E5%8F%A4%E6%96%AF%E7%89%B9%E6%9B%B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.wikipedia.org/wiki/%E9%9B%B7%E4%B8%81%E5%A4%A7%E5%AD%A6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圖靈發表了一篇劃時代的論文，文中預言了創造出具有真正智能的機器的可能性。由於注意到「智能」這一概念難以確切定義，他提出了著名的圖靈測試：如果一台機器能夠與人類展開對話（通過電傳設備）而不能被辨別出其機器身份，那麼稱這台機器具有智能。這一簡化使得圖靈能夠令人信服地說明「思考的機器」是可能的。論文中還回答了對這一假說的各種常見質疑。圖靈測試是人工智慧哲學方面第一個嚴肅的提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日，首次有電腦通過圖靈測試，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尤金·古斯特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尤金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尤金·古斯特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·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尤金·古斯特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古斯特曼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成功在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雷丁大學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雷丁大學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 of Reading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）所舉辦的測試騙過研究人員，令他們以為「它」是一位名為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Eugene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Goostman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歲男孩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D8FD0-34C5-4A18-AD3F-D0459C1059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8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5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45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01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4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66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04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33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1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41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964-A30F-497B-92EC-23C803A9D73F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DDFF-E586-42CF-9B46-DA71C53CF4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34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4DF5964-A30F-497B-92EC-23C803A9D73F}" type="datetimeFigureOut">
              <a:rPr lang="zh-CN" altLang="en-US" smtClean="0"/>
              <a:pPr/>
              <a:t>2019/7/1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E821DDFF-E586-42CF-9B46-DA71C53CF42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52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900000">
            <a:off x="725165" y="-1997721"/>
            <a:ext cx="8352023" cy="6703207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8900000">
            <a:off x="-484218" y="-1785703"/>
            <a:ext cx="8096120" cy="6705143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94986" y="1566869"/>
            <a:ext cx="4806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GothicNeo" panose="020B0503020000020004" pitchFamily="34" charset="-127"/>
              </a:rPr>
              <a:t>高中生營隊</a:t>
            </a:r>
            <a:endParaRPr lang="en-US" altLang="zh-TW" sz="35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GothicNeo" panose="020B0503020000020004" pitchFamily="34" charset="-127"/>
            </a:endParaRPr>
          </a:p>
          <a:p>
            <a:r>
              <a:rPr lang="en-US" altLang="zh-TW" sz="3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AIoT</a:t>
            </a:r>
            <a:r>
              <a:rPr lang="en-US" altLang="zh-TW" sz="3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zh-TW" sz="3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的實作與應用</a:t>
            </a:r>
            <a:endParaRPr kumimoji="1" lang="zh-CN" altLang="en-US" sz="3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 descr="一張含有 房間, 景色, 賭場 的圖片&#10;&#10;自動產生的描述">
            <a:extLst>
              <a:ext uri="{FF2B5EF4-FFF2-40B4-BE49-F238E27FC236}">
                <a16:creationId xmlns:a16="http://schemas.microsoft.com/office/drawing/2014/main" id="{206F98F7-4471-4D33-8AC8-72BA5B984A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3889324"/>
            <a:ext cx="1056468" cy="105646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F28C881-77FD-4D87-8B68-60991A09B952}"/>
              </a:ext>
            </a:extLst>
          </p:cNvPr>
          <p:cNvSpPr txBox="1"/>
          <p:nvPr/>
        </p:nvSpPr>
        <p:spPr>
          <a:xfrm>
            <a:off x="6959882" y="41840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逢甲大學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CE57BE-D643-460B-85B8-F135EBA597AD}"/>
              </a:ext>
            </a:extLst>
          </p:cNvPr>
          <p:cNvSpPr txBox="1"/>
          <p:nvPr/>
        </p:nvSpPr>
        <p:spPr>
          <a:xfrm>
            <a:off x="6893602" y="4645710"/>
            <a:ext cx="1903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Feng-Chia University</a:t>
            </a:r>
          </a:p>
        </p:txBody>
      </p:sp>
    </p:spTree>
    <p:extLst>
      <p:ext uri="{BB962C8B-B14F-4D97-AF65-F5344CB8AC3E}">
        <p14:creationId xmlns:p14="http://schemas.microsoft.com/office/powerpoint/2010/main" val="22744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神經元</a:t>
            </a:r>
          </a:p>
        </p:txBody>
      </p:sp>
      <p:pic>
        <p:nvPicPr>
          <p:cNvPr id="9" name="圖片 8" descr="一張含有 室外物品 的圖片&#10;&#10;自動產生的描述">
            <a:extLst>
              <a:ext uri="{FF2B5EF4-FFF2-40B4-BE49-F238E27FC236}">
                <a16:creationId xmlns:a16="http://schemas.microsoft.com/office/drawing/2014/main" id="{B43E387A-14F3-45C5-8579-BA00B446A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87" y="1185864"/>
            <a:ext cx="5526226" cy="34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簡易類神經網路架構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BCA340-6400-4FDA-87BA-A1A5341D7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04" y="1040815"/>
            <a:ext cx="3840595" cy="37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簡易類神經網路架構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BCA340-6400-4FDA-87BA-A1A5341D7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63" y="1921808"/>
            <a:ext cx="2560916" cy="2521578"/>
          </a:xfrm>
          <a:prstGeom prst="rect">
            <a:avLst/>
          </a:prstGeom>
        </p:spPr>
      </p:pic>
      <p:pic>
        <p:nvPicPr>
          <p:cNvPr id="3" name="圖片 2" descr="一張含有 動物, 白色, 哺乳類, 狗 的圖片&#10;&#10;自動產生的描述">
            <a:extLst>
              <a:ext uri="{FF2B5EF4-FFF2-40B4-BE49-F238E27FC236}">
                <a16:creationId xmlns:a16="http://schemas.microsoft.com/office/drawing/2014/main" id="{4A187612-3BAB-49E3-A6E2-E9CBE4E7E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59" y="2308379"/>
            <a:ext cx="1883890" cy="1411099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BB7B1902-C4C3-4C17-AD9A-2F91FD8E9CB6}"/>
              </a:ext>
            </a:extLst>
          </p:cNvPr>
          <p:cNvSpPr/>
          <p:nvPr/>
        </p:nvSpPr>
        <p:spPr>
          <a:xfrm>
            <a:off x="3043736" y="1909899"/>
            <a:ext cx="363600" cy="36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7265CCC-1241-4E71-A6B1-771B547CE98F}"/>
              </a:ext>
            </a:extLst>
          </p:cNvPr>
          <p:cNvSpPr/>
          <p:nvPr/>
        </p:nvSpPr>
        <p:spPr>
          <a:xfrm>
            <a:off x="3043736" y="2506402"/>
            <a:ext cx="363600" cy="36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F1453DB-C841-4796-95ED-F4B7A133AD8B}"/>
              </a:ext>
            </a:extLst>
          </p:cNvPr>
          <p:cNvSpPr/>
          <p:nvPr/>
        </p:nvSpPr>
        <p:spPr>
          <a:xfrm>
            <a:off x="4025931" y="1915414"/>
            <a:ext cx="363600" cy="36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4556276-DB72-4CA6-A819-9551EC6F8022}"/>
              </a:ext>
            </a:extLst>
          </p:cNvPr>
          <p:cNvSpPr/>
          <p:nvPr/>
        </p:nvSpPr>
        <p:spPr>
          <a:xfrm>
            <a:off x="3050130" y="3713084"/>
            <a:ext cx="363600" cy="36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C64B068-1156-42B2-81FF-26CA234762AC}"/>
              </a:ext>
            </a:extLst>
          </p:cNvPr>
          <p:cNvSpPr/>
          <p:nvPr/>
        </p:nvSpPr>
        <p:spPr>
          <a:xfrm>
            <a:off x="4025931" y="3713084"/>
            <a:ext cx="363600" cy="36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97C71A61-ACD8-4926-BDF9-6A32E4B0F590}"/>
              </a:ext>
            </a:extLst>
          </p:cNvPr>
          <p:cNvSpPr/>
          <p:nvPr/>
        </p:nvSpPr>
        <p:spPr>
          <a:xfrm>
            <a:off x="2561466" y="2703017"/>
            <a:ext cx="3175200" cy="479580"/>
          </a:xfrm>
          <a:prstGeom prst="rightArrow">
            <a:avLst/>
          </a:prstGeom>
          <a:solidFill>
            <a:schemeClr val="accent1">
              <a:alpha val="38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E63F94-EB8A-4C37-90DB-49A3A82D9B78}"/>
              </a:ext>
            </a:extLst>
          </p:cNvPr>
          <p:cNvSpPr txBox="1"/>
          <p:nvPr/>
        </p:nvSpPr>
        <p:spPr>
          <a:xfrm>
            <a:off x="4851131" y="329779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第一次傳遞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F723CCD-B2D1-46B1-93D3-9F49957599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80" y="2185812"/>
            <a:ext cx="1450541" cy="145054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9223B52-5531-436D-B9FE-7B6D0E9CB6D4}"/>
              </a:ext>
            </a:extLst>
          </p:cNvPr>
          <p:cNvSpPr txBox="1"/>
          <p:nvPr/>
        </p:nvSpPr>
        <p:spPr>
          <a:xfrm>
            <a:off x="7483395" y="1769001"/>
            <a:ext cx="130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是貓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應該是貓吧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B36090A-DD47-4866-90B9-5801A69AA740}"/>
              </a:ext>
            </a:extLst>
          </p:cNvPr>
          <p:cNvCxnSpPr>
            <a:cxnSpLocks/>
          </p:cNvCxnSpPr>
          <p:nvPr/>
        </p:nvCxnSpPr>
        <p:spPr>
          <a:xfrm flipV="1">
            <a:off x="7222451" y="1692000"/>
            <a:ext cx="378382" cy="493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F6E0AA48-4EB7-42ED-BE74-786CA82CB1CE}"/>
              </a:ext>
            </a:extLst>
          </p:cNvPr>
          <p:cNvCxnSpPr>
            <a:cxnSpLocks/>
          </p:cNvCxnSpPr>
          <p:nvPr/>
        </p:nvCxnSpPr>
        <p:spPr>
          <a:xfrm flipV="1">
            <a:off x="7600833" y="2430777"/>
            <a:ext cx="862602" cy="7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82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簡易類神經網路架構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BCA340-6400-4FDA-87BA-A1A5341D7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62" y="1938278"/>
            <a:ext cx="2560916" cy="2521578"/>
          </a:xfrm>
          <a:prstGeom prst="rect">
            <a:avLst/>
          </a:prstGeom>
        </p:spPr>
      </p:pic>
      <p:pic>
        <p:nvPicPr>
          <p:cNvPr id="3" name="圖片 2" descr="一張含有 動物, 白色, 哺乳類, 狗 的圖片&#10;&#10;自動產生的描述">
            <a:extLst>
              <a:ext uri="{FF2B5EF4-FFF2-40B4-BE49-F238E27FC236}">
                <a16:creationId xmlns:a16="http://schemas.microsoft.com/office/drawing/2014/main" id="{4A187612-3BAB-49E3-A6E2-E9CBE4E7E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59" y="2308379"/>
            <a:ext cx="1883890" cy="1411099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BB7B1902-C4C3-4C17-AD9A-2F91FD8E9CB6}"/>
              </a:ext>
            </a:extLst>
          </p:cNvPr>
          <p:cNvSpPr/>
          <p:nvPr/>
        </p:nvSpPr>
        <p:spPr>
          <a:xfrm>
            <a:off x="3043736" y="1909899"/>
            <a:ext cx="363600" cy="36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F1453DB-C841-4796-95ED-F4B7A133AD8B}"/>
              </a:ext>
            </a:extLst>
          </p:cNvPr>
          <p:cNvSpPr/>
          <p:nvPr/>
        </p:nvSpPr>
        <p:spPr>
          <a:xfrm>
            <a:off x="3043736" y="3721666"/>
            <a:ext cx="363600" cy="36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4556276-DB72-4CA6-A819-9551EC6F8022}"/>
              </a:ext>
            </a:extLst>
          </p:cNvPr>
          <p:cNvSpPr/>
          <p:nvPr/>
        </p:nvSpPr>
        <p:spPr>
          <a:xfrm>
            <a:off x="4025931" y="2806578"/>
            <a:ext cx="363600" cy="36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C64B068-1156-42B2-81FF-26CA234762AC}"/>
              </a:ext>
            </a:extLst>
          </p:cNvPr>
          <p:cNvSpPr/>
          <p:nvPr/>
        </p:nvSpPr>
        <p:spPr>
          <a:xfrm>
            <a:off x="4025931" y="3713084"/>
            <a:ext cx="363600" cy="363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97C71A61-ACD8-4926-BDF9-6A32E4B0F590}"/>
              </a:ext>
            </a:extLst>
          </p:cNvPr>
          <p:cNvSpPr/>
          <p:nvPr/>
        </p:nvSpPr>
        <p:spPr>
          <a:xfrm>
            <a:off x="2573892" y="2811745"/>
            <a:ext cx="3175200" cy="479580"/>
          </a:xfrm>
          <a:prstGeom prst="rightArrow">
            <a:avLst/>
          </a:prstGeom>
          <a:solidFill>
            <a:schemeClr val="accent1">
              <a:alpha val="38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E63F94-EB8A-4C37-90DB-49A3A82D9B78}"/>
              </a:ext>
            </a:extLst>
          </p:cNvPr>
          <p:cNvSpPr txBox="1"/>
          <p:nvPr/>
        </p:nvSpPr>
        <p:spPr>
          <a:xfrm>
            <a:off x="4496315" y="3364233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重新調整神經元權重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F723CCD-B2D1-46B1-93D3-9F49957599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80" y="2185812"/>
            <a:ext cx="1450541" cy="145054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9223B52-5531-436D-B9FE-7B6D0E9CB6D4}"/>
              </a:ext>
            </a:extLst>
          </p:cNvPr>
          <p:cNvSpPr txBox="1"/>
          <p:nvPr/>
        </p:nvSpPr>
        <p:spPr>
          <a:xfrm>
            <a:off x="7483395" y="1769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是狗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B36090A-DD47-4866-90B9-5801A69AA740}"/>
              </a:ext>
            </a:extLst>
          </p:cNvPr>
          <p:cNvCxnSpPr>
            <a:cxnSpLocks/>
          </p:cNvCxnSpPr>
          <p:nvPr/>
        </p:nvCxnSpPr>
        <p:spPr>
          <a:xfrm flipH="1" flipV="1">
            <a:off x="714729" y="1818214"/>
            <a:ext cx="264746" cy="458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F6E0AA48-4EB7-42ED-BE74-786CA82CB1CE}"/>
              </a:ext>
            </a:extLst>
          </p:cNvPr>
          <p:cNvCxnSpPr>
            <a:cxnSpLocks/>
          </p:cNvCxnSpPr>
          <p:nvPr/>
        </p:nvCxnSpPr>
        <p:spPr>
          <a:xfrm flipV="1">
            <a:off x="1605164" y="1793618"/>
            <a:ext cx="478021" cy="4920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4E796A37-3FE5-4E23-AADD-F0438178010F}"/>
              </a:ext>
            </a:extLst>
          </p:cNvPr>
          <p:cNvSpPr/>
          <p:nvPr/>
        </p:nvSpPr>
        <p:spPr>
          <a:xfrm flipH="1">
            <a:off x="2573892" y="2011186"/>
            <a:ext cx="3175199" cy="47958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38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40BE5BD-DE07-42A6-906C-B60C33439DAE}"/>
              </a:ext>
            </a:extLst>
          </p:cNvPr>
          <p:cNvSpPr txBox="1"/>
          <p:nvPr/>
        </p:nvSpPr>
        <p:spPr>
          <a:xfrm>
            <a:off x="4804093" y="159972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誤差訊號回傳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E1FF2F0-CDE8-4A0B-A8D8-2018F19C7E76}"/>
              </a:ext>
            </a:extLst>
          </p:cNvPr>
          <p:cNvSpPr txBox="1"/>
          <p:nvPr/>
        </p:nvSpPr>
        <p:spPr>
          <a:xfrm>
            <a:off x="906476" y="18419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是狗啦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402C025-8EFE-4C46-8AE5-06F69DC2514D}"/>
              </a:ext>
            </a:extLst>
          </p:cNvPr>
          <p:cNvCxnSpPr>
            <a:cxnSpLocks/>
          </p:cNvCxnSpPr>
          <p:nvPr/>
        </p:nvCxnSpPr>
        <p:spPr>
          <a:xfrm flipV="1">
            <a:off x="7373510" y="1707704"/>
            <a:ext cx="109885" cy="404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C07AF8E9-68BF-4528-9391-5448D9974591}"/>
              </a:ext>
            </a:extLst>
          </p:cNvPr>
          <p:cNvCxnSpPr>
            <a:cxnSpLocks/>
          </p:cNvCxnSpPr>
          <p:nvPr/>
        </p:nvCxnSpPr>
        <p:spPr>
          <a:xfrm flipV="1">
            <a:off x="7780912" y="1998720"/>
            <a:ext cx="478021" cy="3096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016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簡易類神經網路架構</a:t>
            </a:r>
          </a:p>
        </p:txBody>
      </p:sp>
      <p:pic>
        <p:nvPicPr>
          <p:cNvPr id="2" name="But what is a Neural Network Deep learning chapter 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70F1D82-E650-48DE-8071-DBA2DF7EE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1706" y="1147215"/>
            <a:ext cx="6031666" cy="33928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737975E-854C-4DFA-816C-8EB8E30E4BC7}"/>
              </a:ext>
            </a:extLst>
          </p:cNvPr>
          <p:cNvSpPr/>
          <p:nvPr/>
        </p:nvSpPr>
        <p:spPr>
          <a:xfrm>
            <a:off x="5015449" y="4692781"/>
            <a:ext cx="36368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https://www.youtube.com/watch?v=aircAruvnKk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8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2899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(Machine Learning)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699E37-0AD3-4E11-946B-865CDAC0D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985753"/>
            <a:ext cx="4210493" cy="40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8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深層網路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828821-1485-44A0-9878-E0423C255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58" y="1696170"/>
            <a:ext cx="6930620" cy="33292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363D07F-F9EC-4628-BD5B-4C7B32A4C71D}"/>
              </a:ext>
            </a:extLst>
          </p:cNvPr>
          <p:cNvSpPr txBox="1"/>
          <p:nvPr/>
        </p:nvSpPr>
        <p:spPr>
          <a:xfrm>
            <a:off x="1423736" y="1482622"/>
            <a:ext cx="9423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Input layer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A27A77-1D6C-4097-B056-A70612B49CCD}"/>
              </a:ext>
            </a:extLst>
          </p:cNvPr>
          <p:cNvSpPr txBox="1"/>
          <p:nvPr/>
        </p:nvSpPr>
        <p:spPr>
          <a:xfrm>
            <a:off x="3057525" y="1316492"/>
            <a:ext cx="1163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Hidden layer1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62DFF0-DD80-4045-B14D-5C52E64CF670}"/>
              </a:ext>
            </a:extLst>
          </p:cNvPr>
          <p:cNvSpPr txBox="1"/>
          <p:nvPr/>
        </p:nvSpPr>
        <p:spPr>
          <a:xfrm>
            <a:off x="4387984" y="1318556"/>
            <a:ext cx="1163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Hidden layer2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2835A8C-0575-454F-8B94-59BB953D7EA1}"/>
              </a:ext>
            </a:extLst>
          </p:cNvPr>
          <p:cNvSpPr txBox="1"/>
          <p:nvPr/>
        </p:nvSpPr>
        <p:spPr>
          <a:xfrm>
            <a:off x="5854901" y="1330648"/>
            <a:ext cx="11635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Hidden layer3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48695BD-1E58-4F20-B71E-9E2A1A1CC6B6}"/>
              </a:ext>
            </a:extLst>
          </p:cNvPr>
          <p:cNvSpPr txBox="1"/>
          <p:nvPr/>
        </p:nvSpPr>
        <p:spPr>
          <a:xfrm>
            <a:off x="7496175" y="2009644"/>
            <a:ext cx="1072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073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梯度消失</a:t>
            </a:r>
          </a:p>
        </p:txBody>
      </p:sp>
      <p:pic>
        <p:nvPicPr>
          <p:cNvPr id="6" name="圖片 5" descr="一張含有 地圖, 文字 的圖片&#10;&#10;自動產生的描述">
            <a:extLst>
              <a:ext uri="{FF2B5EF4-FFF2-40B4-BE49-F238E27FC236}">
                <a16:creationId xmlns:a16="http://schemas.microsoft.com/office/drawing/2014/main" id="{DAC1F953-07F8-460D-A234-73060A9A5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11" y="1836342"/>
            <a:ext cx="3426826" cy="2609834"/>
          </a:xfrm>
          <a:prstGeom prst="rect">
            <a:avLst/>
          </a:prstGeom>
        </p:spPr>
      </p:pic>
      <p:pic>
        <p:nvPicPr>
          <p:cNvPr id="12" name="圖片 11" descr="一張含有 文字, 地圖 的圖片&#10;&#10;自動產生的描述">
            <a:extLst>
              <a:ext uri="{FF2B5EF4-FFF2-40B4-BE49-F238E27FC236}">
                <a16:creationId xmlns:a16="http://schemas.microsoft.com/office/drawing/2014/main" id="{AE3F002E-007C-4BCF-95CA-F3A15F2C4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898" y="1836342"/>
            <a:ext cx="3238785" cy="2607044"/>
          </a:xfrm>
          <a:prstGeom prst="rect">
            <a:avLst/>
          </a:prstGeom>
        </p:spPr>
      </p:pic>
      <p:sp>
        <p:nvSpPr>
          <p:cNvPr id="2" name="箭號: 向右 1">
            <a:extLst>
              <a:ext uri="{FF2B5EF4-FFF2-40B4-BE49-F238E27FC236}">
                <a16:creationId xmlns:a16="http://schemas.microsoft.com/office/drawing/2014/main" id="{C69D392E-68CA-4D1F-8A1B-1B537AD84D2B}"/>
              </a:ext>
            </a:extLst>
          </p:cNvPr>
          <p:cNvSpPr/>
          <p:nvPr/>
        </p:nvSpPr>
        <p:spPr>
          <a:xfrm flipH="1">
            <a:off x="7781992" y="3018159"/>
            <a:ext cx="402847" cy="16625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23CEF45D-D26A-47EF-BEC8-C8AC3E175EFC}"/>
              </a:ext>
            </a:extLst>
          </p:cNvPr>
          <p:cNvSpPr/>
          <p:nvPr/>
        </p:nvSpPr>
        <p:spPr>
          <a:xfrm flipH="1">
            <a:off x="7781992" y="3761678"/>
            <a:ext cx="402847" cy="16625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4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5" name="椭圆 4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1119" y="2145255"/>
            <a:ext cx="2653952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深度學習的興起</a:t>
            </a:r>
            <a:r>
              <a:rPr lang="en-US" altLang="zh-TW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Principle of Deep Learning</a:t>
            </a: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85" y="2302949"/>
            <a:ext cx="227248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深度學習的興起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C0801E-4B7A-45D6-A5E5-4207A4D25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" y="1264417"/>
            <a:ext cx="7947423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ãAiãçåçæå°çµæ">
            <a:extLst>
              <a:ext uri="{FF2B5EF4-FFF2-40B4-BE49-F238E27FC236}">
                <a16:creationId xmlns:a16="http://schemas.microsoft.com/office/drawing/2014/main" id="{5E76B0C3-F17F-4F0F-9E25-DE0B5EC1D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057" b="1057"/>
          <a:stretch/>
        </p:blipFill>
        <p:spPr bwMode="auto">
          <a:xfrm>
            <a:off x="0" y="1"/>
            <a:ext cx="60230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957943" y="1624693"/>
            <a:ext cx="4038600" cy="18941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00798" y="1516049"/>
            <a:ext cx="2296886" cy="64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43906" y="2592388"/>
            <a:ext cx="2296886" cy="64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深度學習的興起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Principle of </a:t>
            </a:r>
            <a:r>
              <a:rPr lang="en-US" altLang="zh-TW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 Learning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00798" y="3534046"/>
            <a:ext cx="2296886" cy="64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人工智慧的應用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 of AI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749" y="2225762"/>
            <a:ext cx="3314987" cy="8824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128" y="1190142"/>
            <a:ext cx="1207112" cy="4023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905" y="2225762"/>
            <a:ext cx="1261982" cy="4023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905" y="3203164"/>
            <a:ext cx="1266554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47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深度學習的興起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6" name="圖片 5" descr="一張含有 相片, 發現, 差異, 螢幕 的圖片&#10;&#10;自動產生的描述">
            <a:extLst>
              <a:ext uri="{FF2B5EF4-FFF2-40B4-BE49-F238E27FC236}">
                <a16:creationId xmlns:a16="http://schemas.microsoft.com/office/drawing/2014/main" id="{08DDCB12-24E3-4FE4-8984-771E5F107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12" y="1885949"/>
            <a:ext cx="3357473" cy="22931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0D91ACD-CB14-4EC3-B0BB-72C65BD4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6" y="1416586"/>
            <a:ext cx="3189206" cy="42148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8E1D3E4-DA26-435B-A3DF-9787F2BF2549}"/>
              </a:ext>
            </a:extLst>
          </p:cNvPr>
          <p:cNvSpPr txBox="1"/>
          <p:nvPr/>
        </p:nvSpPr>
        <p:spPr>
          <a:xfrm>
            <a:off x="485530" y="2458011"/>
            <a:ext cx="1577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1,000 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種類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E195047-DB5B-4FB7-A650-7AC1F93F5815}"/>
              </a:ext>
            </a:extLst>
          </p:cNvPr>
          <p:cNvSpPr txBox="1"/>
          <p:nvPr/>
        </p:nvSpPr>
        <p:spPr>
          <a:xfrm>
            <a:off x="475415" y="3163430"/>
            <a:ext cx="22317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圖片數量：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訓練集：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 M 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張</a:t>
            </a:r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測試集：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 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張</a:t>
            </a:r>
          </a:p>
        </p:txBody>
      </p:sp>
    </p:spTree>
    <p:extLst>
      <p:ext uri="{BB962C8B-B14F-4D97-AF65-F5344CB8AC3E}">
        <p14:creationId xmlns:p14="http://schemas.microsoft.com/office/powerpoint/2010/main" val="2402621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深度學習的興起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714BDBE9-080E-4344-8059-FC944467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32" y="1223963"/>
            <a:ext cx="6994986" cy="332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01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深度學習的興起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6322C1-AF49-41F5-ACF6-088357ED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2" y="899937"/>
            <a:ext cx="7445276" cy="38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4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5" name="椭圆 4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1119" y="2145255"/>
            <a:ext cx="2653952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人工智慧的應用</a:t>
            </a:r>
            <a:r>
              <a:rPr lang="en-US" altLang="zh-TW" sz="788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 of AI</a:t>
            </a:r>
            <a:endParaRPr lang="en-US" altLang="zh-CN" sz="78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45" y="2170683"/>
            <a:ext cx="22770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3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人工智慧的應用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0CE522-5F4E-4730-B5C9-82E931BD632D}"/>
              </a:ext>
            </a:extLst>
          </p:cNvPr>
          <p:cNvSpPr txBox="1"/>
          <p:nvPr/>
        </p:nvSpPr>
        <p:spPr>
          <a:xfrm>
            <a:off x="236593" y="1221332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Uighur" panose="020B0604020202020204" pitchFamily="2" charset="-78"/>
              </a:rPr>
              <a:t>Google Duplex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Uighur" panose="020B0604020202020204" pitchFamily="2" charset="-7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47501C-CDBF-4714-9381-3E1A6B786F29}"/>
              </a:ext>
            </a:extLst>
          </p:cNvPr>
          <p:cNvSpPr/>
          <p:nvPr/>
        </p:nvSpPr>
        <p:spPr>
          <a:xfrm>
            <a:off x="0" y="4843418"/>
            <a:ext cx="525081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https://www.youtube.com/watch?v=D5VN56jQMWM</a:t>
            </a:r>
            <a:endParaRPr lang="zh-TW" altLang="en-US" dirty="0"/>
          </a:p>
        </p:txBody>
      </p:sp>
      <p:pic>
        <p:nvPicPr>
          <p:cNvPr id="4" name="y2mate.com - google_duplex_ai_assistant_calls_local_businesses_to_make_appointments_D5VN56jQMWM_720p">
            <a:hlinkClick r:id="" action="ppaction://media"/>
            <a:extLst>
              <a:ext uri="{FF2B5EF4-FFF2-40B4-BE49-F238E27FC236}">
                <a16:creationId xmlns:a16="http://schemas.microsoft.com/office/drawing/2014/main" id="{4FDD94DF-7669-4BAC-94BE-556E2A3AD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5330" y="1390609"/>
            <a:ext cx="5638442" cy="31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2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1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人工智慧的應用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0CE522-5F4E-4730-B5C9-82E931BD632D}"/>
              </a:ext>
            </a:extLst>
          </p:cNvPr>
          <p:cNvSpPr txBox="1"/>
          <p:nvPr/>
        </p:nvSpPr>
        <p:spPr>
          <a:xfrm>
            <a:off x="236593" y="1221332"/>
            <a:ext cx="2921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Uighur" panose="020B0604020202020204" pitchFamily="2" charset="-78"/>
              </a:rPr>
              <a:t>YOLO ( You only look once )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Uighur" panose="020B0604020202020204" pitchFamily="2" charset="-78"/>
            </a:endParaRPr>
          </a:p>
        </p:txBody>
      </p:sp>
      <p:pic>
        <p:nvPicPr>
          <p:cNvPr id="4" name="y2mate.com - yolov3_MPU2HistivI_360p">
            <a:hlinkClick r:id="" action="ppaction://media"/>
            <a:extLst>
              <a:ext uri="{FF2B5EF4-FFF2-40B4-BE49-F238E27FC236}">
                <a16:creationId xmlns:a16="http://schemas.microsoft.com/office/drawing/2014/main" id="{1BADF968-42CF-4BA0-A13A-07594AADA9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7648" y="1490295"/>
            <a:ext cx="5494629" cy="30907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5234FE-2F41-47BC-A04E-4936184ECF50}"/>
              </a:ext>
            </a:extLst>
          </p:cNvPr>
          <p:cNvSpPr/>
          <p:nvPr/>
        </p:nvSpPr>
        <p:spPr>
          <a:xfrm>
            <a:off x="0" y="4840051"/>
            <a:ext cx="365991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https://www.youtube.com/watch?v=MPU2HistivI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803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人工智慧的應用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0CE522-5F4E-4730-B5C9-82E931BD632D}"/>
              </a:ext>
            </a:extLst>
          </p:cNvPr>
          <p:cNvSpPr txBox="1"/>
          <p:nvPr/>
        </p:nvSpPr>
        <p:spPr>
          <a:xfrm>
            <a:off x="236593" y="1221332"/>
            <a:ext cx="2013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Uighur" panose="020B0604020202020204" pitchFamily="2" charset="-78"/>
              </a:rPr>
              <a:t>Deep Learning Car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Uighur" panose="020B0604020202020204" pitchFamily="2" charset="-78"/>
            </a:endParaRPr>
          </a:p>
        </p:txBody>
      </p:sp>
      <p:pic>
        <p:nvPicPr>
          <p:cNvPr id="3" name="y2mate.com - deep_learning_cars_Aut32pR5PQA_1080p">
            <a:hlinkClick r:id="" action="ppaction://media"/>
            <a:extLst>
              <a:ext uri="{FF2B5EF4-FFF2-40B4-BE49-F238E27FC236}">
                <a16:creationId xmlns:a16="http://schemas.microsoft.com/office/drawing/2014/main" id="{D54E812E-D06A-42A8-B68B-0631C9BAA9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4074" y="1350418"/>
            <a:ext cx="5659051" cy="31832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6C7D98-EEAC-478B-B784-0A686DA1DEB0}"/>
              </a:ext>
            </a:extLst>
          </p:cNvPr>
          <p:cNvSpPr/>
          <p:nvPr/>
        </p:nvSpPr>
        <p:spPr>
          <a:xfrm>
            <a:off x="0" y="4843418"/>
            <a:ext cx="379648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https://www.youtube.com/watch?v=Aut32pR5PQA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63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人工智慧的應用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0CE522-5F4E-4730-B5C9-82E931BD632D}"/>
              </a:ext>
            </a:extLst>
          </p:cNvPr>
          <p:cNvSpPr txBox="1"/>
          <p:nvPr/>
        </p:nvSpPr>
        <p:spPr>
          <a:xfrm>
            <a:off x="236593" y="1221332"/>
            <a:ext cx="5310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生成對抗網路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(Generative Adversarial Network, GAN)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Uighur" panose="020B0604020202020204" pitchFamily="2" charset="-78"/>
            </a:endParaRPr>
          </a:p>
        </p:txBody>
      </p:sp>
      <p:pic>
        <p:nvPicPr>
          <p:cNvPr id="3" name="Turning a horse video into a zebra video (by CycleGAN)">
            <a:hlinkClick r:id="" action="ppaction://media"/>
            <a:extLst>
              <a:ext uri="{FF2B5EF4-FFF2-40B4-BE49-F238E27FC236}">
                <a16:creationId xmlns:a16="http://schemas.microsoft.com/office/drawing/2014/main" id="{6BF5A841-52CE-4B79-9A1B-5BDF379163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361" y="2173643"/>
            <a:ext cx="6987232" cy="19869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47501C-CDBF-4714-9381-3E1A6B786F29}"/>
              </a:ext>
            </a:extLst>
          </p:cNvPr>
          <p:cNvSpPr/>
          <p:nvPr/>
        </p:nvSpPr>
        <p:spPr>
          <a:xfrm>
            <a:off x="0" y="4843418"/>
            <a:ext cx="525081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https://www.youtube.com/watch?time_continue=5&amp;v=9reHvktowLY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467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84811" y="-932380"/>
            <a:ext cx="3376749" cy="6324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1" name="椭圆 10"/>
          <p:cNvSpPr/>
          <p:nvPr/>
        </p:nvSpPr>
        <p:spPr>
          <a:xfrm>
            <a:off x="4353198" y="914401"/>
            <a:ext cx="3269794" cy="326979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ea typeface="方正兰亭细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59933" y="2042214"/>
            <a:ext cx="2653952" cy="105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08" y="2153180"/>
            <a:ext cx="217646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1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3DED47DD-CE69-415C-9A7A-E0121DF32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27" y="1723672"/>
            <a:ext cx="5460083" cy="3162653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07C69547-59A1-4366-BC8F-FE873BA8FAD1}"/>
              </a:ext>
            </a:extLst>
          </p:cNvPr>
          <p:cNvSpPr txBox="1"/>
          <p:nvPr/>
        </p:nvSpPr>
        <p:spPr>
          <a:xfrm>
            <a:off x="350043" y="1090880"/>
            <a:ext cx="3167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圖靈測試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(Turing Test)  AD 1950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0" name="圖片 49" descr="一張含有 套裝, 個人, 男人, 牆 的圖片&#10;&#10;自動產生的描述">
            <a:extLst>
              <a:ext uri="{FF2B5EF4-FFF2-40B4-BE49-F238E27FC236}">
                <a16:creationId xmlns:a16="http://schemas.microsoft.com/office/drawing/2014/main" id="{F531C67E-380A-40F3-83AC-E66CE9AA3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723672"/>
            <a:ext cx="2145506" cy="292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早期人工智慧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35194E-23A5-442B-96FC-AC6B30949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0" y="1912541"/>
            <a:ext cx="2125740" cy="1941509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A211917C-E715-462C-8334-6869B0B73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06"/>
          <a:stretch/>
        </p:blipFill>
        <p:spPr>
          <a:xfrm>
            <a:off x="2391505" y="1912541"/>
            <a:ext cx="2125740" cy="19649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434E7E-7663-480C-8DC3-2F972AA00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152" y="1900840"/>
            <a:ext cx="2125740" cy="196491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E2729C5-743A-4056-B188-EE12A91B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547" y="1912541"/>
            <a:ext cx="2125740" cy="196491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3FD7B7-1BB1-447A-A807-C42C30D9ECAC}"/>
              </a:ext>
            </a:extLst>
          </p:cNvPr>
          <p:cNvSpPr txBox="1"/>
          <p:nvPr/>
        </p:nvSpPr>
        <p:spPr>
          <a:xfrm>
            <a:off x="210088" y="4322153"/>
            <a:ext cx="5575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http://www.commitstrip.com/en/2017/06/07/ai-inside/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581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2899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(Machine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Learning)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C3A268-EA35-4A95-850E-5AB7E00497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55" y="2168542"/>
            <a:ext cx="1742301" cy="17423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25933F-D20B-4025-B2E5-5CD4FCBFB5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30" y="1944235"/>
            <a:ext cx="1966608" cy="19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5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2899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(Machine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Learning)</a:t>
            </a:r>
            <a:endPara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79F6C1-FC7C-4351-B6DC-DE18703B63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16" y="3420129"/>
            <a:ext cx="1450541" cy="14505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D8BA13-63A5-4784-A58C-583D5668B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09" y="3390801"/>
            <a:ext cx="1450541" cy="145054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D014A59-2D26-4D60-A29E-0B1A8A9775CE}"/>
              </a:ext>
            </a:extLst>
          </p:cNvPr>
          <p:cNvSpPr txBox="1"/>
          <p:nvPr/>
        </p:nvSpPr>
        <p:spPr>
          <a:xfrm>
            <a:off x="2147992" y="172337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監督式學習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CE46F5-22EA-42AA-B1FF-1F146C429733}"/>
              </a:ext>
            </a:extLst>
          </p:cNvPr>
          <p:cNvSpPr txBox="1"/>
          <p:nvPr/>
        </p:nvSpPr>
        <p:spPr>
          <a:xfrm>
            <a:off x="6392093" y="170036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非監督式學習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34C771-15B4-43BD-97CE-DC341C9D8AD1}"/>
              </a:ext>
            </a:extLst>
          </p:cNvPr>
          <p:cNvSpPr txBox="1"/>
          <p:nvPr/>
        </p:nvSpPr>
        <p:spPr>
          <a:xfrm>
            <a:off x="1914334" y="217594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給予「有標籤」的資料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232369-2D2A-4462-AF15-6A68A4613AEE}"/>
              </a:ext>
            </a:extLst>
          </p:cNvPr>
          <p:cNvSpPr txBox="1"/>
          <p:nvPr/>
        </p:nvSpPr>
        <p:spPr>
          <a:xfrm>
            <a:off x="6238204" y="214847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給予「無標籤」的資料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3E85E5F-6D41-405A-882C-B3DBA8781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2" y="3230248"/>
            <a:ext cx="654056" cy="65405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6774F75-F078-41C8-9002-F125CB20A6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65" y="3084440"/>
            <a:ext cx="808245" cy="80824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065F6E0F-6E62-4343-B62C-0C5F61BC711C}"/>
              </a:ext>
            </a:extLst>
          </p:cNvPr>
          <p:cNvSpPr txBox="1"/>
          <p:nvPr/>
        </p:nvSpPr>
        <p:spPr>
          <a:xfrm>
            <a:off x="204397" y="4143304"/>
            <a:ext cx="5389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X200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13FF784-AEA9-4FF9-92D1-768A0FD19574}"/>
              </a:ext>
            </a:extLst>
          </p:cNvPr>
          <p:cNvSpPr txBox="1"/>
          <p:nvPr/>
        </p:nvSpPr>
        <p:spPr>
          <a:xfrm>
            <a:off x="1221142" y="4143304"/>
            <a:ext cx="5389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X200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49251BD-B9AB-49EC-B37F-C5365F198B1A}"/>
              </a:ext>
            </a:extLst>
          </p:cNvPr>
          <p:cNvSpPr/>
          <p:nvPr/>
        </p:nvSpPr>
        <p:spPr>
          <a:xfrm>
            <a:off x="51155" y="2710249"/>
            <a:ext cx="933583" cy="12860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5C6B310-8AE5-41F3-8EC3-A21324904F04}"/>
              </a:ext>
            </a:extLst>
          </p:cNvPr>
          <p:cNvSpPr/>
          <p:nvPr/>
        </p:nvSpPr>
        <p:spPr>
          <a:xfrm>
            <a:off x="1067900" y="2710249"/>
            <a:ext cx="933583" cy="12860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EC4F423-F4D4-4F0D-9BB3-4F24308523F5}"/>
              </a:ext>
            </a:extLst>
          </p:cNvPr>
          <p:cNvSpPr txBox="1"/>
          <p:nvPr/>
        </p:nvSpPr>
        <p:spPr>
          <a:xfrm>
            <a:off x="271724" y="280525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香蕉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12BFA5-A953-4E96-97BD-25247CC05F8C}"/>
              </a:ext>
            </a:extLst>
          </p:cNvPr>
          <p:cNvSpPr txBox="1"/>
          <p:nvPr/>
        </p:nvSpPr>
        <p:spPr>
          <a:xfrm>
            <a:off x="1288469" y="278681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鳳梨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0BA7E82-C7A6-46BD-97CC-BA48CCAB13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05" y="3084440"/>
            <a:ext cx="808245" cy="80824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B088B7EC-B378-4366-AF2F-9D2B83D88B8D}"/>
              </a:ext>
            </a:extLst>
          </p:cNvPr>
          <p:cNvSpPr/>
          <p:nvPr/>
        </p:nvSpPr>
        <p:spPr>
          <a:xfrm>
            <a:off x="3472240" y="2954215"/>
            <a:ext cx="933583" cy="10420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235F0386-2787-4E56-AEAE-F33EDE48BEA5}"/>
              </a:ext>
            </a:extLst>
          </p:cNvPr>
          <p:cNvCxnSpPr/>
          <p:nvPr/>
        </p:nvCxnSpPr>
        <p:spPr>
          <a:xfrm flipV="1">
            <a:off x="2819933" y="2851905"/>
            <a:ext cx="178034" cy="3783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B89D6A-A9A2-43DB-8618-1CF316584A56}"/>
              </a:ext>
            </a:extLst>
          </p:cNvPr>
          <p:cNvCxnSpPr>
            <a:cxnSpLocks/>
          </p:cNvCxnSpPr>
          <p:nvPr/>
        </p:nvCxnSpPr>
        <p:spPr>
          <a:xfrm flipV="1">
            <a:off x="2972333" y="3281304"/>
            <a:ext cx="386247" cy="101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0D4BFDA-9246-40A4-836F-771B79F18468}"/>
              </a:ext>
            </a:extLst>
          </p:cNvPr>
          <p:cNvSpPr txBox="1"/>
          <p:nvPr/>
        </p:nvSpPr>
        <p:spPr>
          <a:xfrm>
            <a:off x="2892271" y="296682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鳳梨</a:t>
            </a:r>
          </a:p>
        </p:txBody>
      </p:sp>
      <p:pic>
        <p:nvPicPr>
          <p:cNvPr id="35" name="圖片 34" descr="一張含有 裝置 的圖片&#10;&#10;自動產生的描述">
            <a:extLst>
              <a:ext uri="{FF2B5EF4-FFF2-40B4-BE49-F238E27FC236}">
                <a16:creationId xmlns:a16="http://schemas.microsoft.com/office/drawing/2014/main" id="{D7A9624F-9896-4DE8-A863-9D49C9698B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00" y="2666960"/>
            <a:ext cx="1153727" cy="1153727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45BA85F5-6192-4A9D-808D-A39ADE94B34E}"/>
              </a:ext>
            </a:extLst>
          </p:cNvPr>
          <p:cNvSpPr txBox="1"/>
          <p:nvPr/>
        </p:nvSpPr>
        <p:spPr>
          <a:xfrm>
            <a:off x="7473997" y="3149312"/>
            <a:ext cx="157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買月餅的人有很大的機率會順便買烤肉</a:t>
            </a: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EFD83EA-68DC-45C2-B797-F95E73126665}"/>
              </a:ext>
            </a:extLst>
          </p:cNvPr>
          <p:cNvCxnSpPr/>
          <p:nvPr/>
        </p:nvCxnSpPr>
        <p:spPr>
          <a:xfrm flipV="1">
            <a:off x="7277070" y="2990873"/>
            <a:ext cx="178034" cy="3783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CFD7D22-A72A-4947-B272-07988907EA3A}"/>
              </a:ext>
            </a:extLst>
          </p:cNvPr>
          <p:cNvCxnSpPr>
            <a:cxnSpLocks/>
          </p:cNvCxnSpPr>
          <p:nvPr/>
        </p:nvCxnSpPr>
        <p:spPr>
          <a:xfrm flipV="1">
            <a:off x="7689853" y="3751121"/>
            <a:ext cx="386247" cy="101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8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  <p:bldP spid="22" grpId="0"/>
      <p:bldP spid="23" grpId="0"/>
      <p:bldP spid="26" grpId="0" animBg="1"/>
      <p:bldP spid="33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2899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(Machine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Learning)</a:t>
            </a:r>
          </a:p>
          <a:p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哈爾聯集器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D35871-EB0D-40EE-95C6-AB2772877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" r="2892"/>
          <a:stretch/>
        </p:blipFill>
        <p:spPr>
          <a:xfrm>
            <a:off x="879482" y="2122941"/>
            <a:ext cx="1639914" cy="1656151"/>
          </a:xfrm>
          <a:prstGeom prst="rect">
            <a:avLst/>
          </a:prstGeom>
        </p:spPr>
      </p:pic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E0A44244-5967-4CFF-8C82-88D0C4A54179}"/>
              </a:ext>
            </a:extLst>
          </p:cNvPr>
          <p:cNvCxnSpPr/>
          <p:nvPr/>
        </p:nvCxnSpPr>
        <p:spPr>
          <a:xfrm flipV="1">
            <a:off x="3350669" y="1764856"/>
            <a:ext cx="1509079" cy="709779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5FA38B01-4182-4179-87CE-4DCE859640D2}"/>
              </a:ext>
            </a:extLst>
          </p:cNvPr>
          <p:cNvCxnSpPr>
            <a:cxnSpLocks/>
          </p:cNvCxnSpPr>
          <p:nvPr/>
        </p:nvCxnSpPr>
        <p:spPr>
          <a:xfrm>
            <a:off x="3350669" y="3196137"/>
            <a:ext cx="1509079" cy="709779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760CB151-A9FE-4317-A614-4648939FD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" r="2892"/>
          <a:stretch/>
        </p:blipFill>
        <p:spPr>
          <a:xfrm>
            <a:off x="5902517" y="936780"/>
            <a:ext cx="1639914" cy="165615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421FDD4-E9E5-4CD3-98CF-FC539137A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" r="2892"/>
          <a:stretch/>
        </p:blipFill>
        <p:spPr>
          <a:xfrm>
            <a:off x="5902517" y="3077840"/>
            <a:ext cx="1639914" cy="1656151"/>
          </a:xfrm>
          <a:prstGeom prst="rect">
            <a:avLst/>
          </a:prstGeom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782712E-F709-4AE5-A014-C8B190AF3C05}"/>
              </a:ext>
            </a:extLst>
          </p:cNvPr>
          <p:cNvSpPr/>
          <p:nvPr/>
        </p:nvSpPr>
        <p:spPr>
          <a:xfrm>
            <a:off x="6138629" y="1208026"/>
            <a:ext cx="1253304" cy="406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FB8A272-C70C-4A63-84FB-B2445212EC5D}"/>
              </a:ext>
            </a:extLst>
          </p:cNvPr>
          <p:cNvCxnSpPr>
            <a:cxnSpLocks/>
          </p:cNvCxnSpPr>
          <p:nvPr/>
        </p:nvCxnSpPr>
        <p:spPr>
          <a:xfrm>
            <a:off x="6201740" y="1376218"/>
            <a:ext cx="4548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41B5B59-270A-43F0-9139-F9964AB716FF}"/>
              </a:ext>
            </a:extLst>
          </p:cNvPr>
          <p:cNvCxnSpPr>
            <a:cxnSpLocks/>
          </p:cNvCxnSpPr>
          <p:nvPr/>
        </p:nvCxnSpPr>
        <p:spPr>
          <a:xfrm>
            <a:off x="6840948" y="1372690"/>
            <a:ext cx="49237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E0288A60-43E3-453E-BFEC-2AB1D97B5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" r="-1"/>
          <a:stretch/>
        </p:blipFill>
        <p:spPr>
          <a:xfrm>
            <a:off x="6087474" y="1136693"/>
            <a:ext cx="1355614" cy="554279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DF869C7-0048-4B6E-AD4D-A8348AB9DA6A}"/>
              </a:ext>
            </a:extLst>
          </p:cNvPr>
          <p:cNvSpPr/>
          <p:nvPr/>
        </p:nvSpPr>
        <p:spPr>
          <a:xfrm>
            <a:off x="6429158" y="3376245"/>
            <a:ext cx="604688" cy="63056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A9A698B-602D-4770-983F-54FC00CA62F4}"/>
              </a:ext>
            </a:extLst>
          </p:cNvPr>
          <p:cNvCxnSpPr/>
          <p:nvPr/>
        </p:nvCxnSpPr>
        <p:spPr>
          <a:xfrm>
            <a:off x="6599027" y="3465769"/>
            <a:ext cx="0" cy="4753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C70244F-556B-48B0-8DC1-E6B9662F6118}"/>
              </a:ext>
            </a:extLst>
          </p:cNvPr>
          <p:cNvCxnSpPr/>
          <p:nvPr/>
        </p:nvCxnSpPr>
        <p:spPr>
          <a:xfrm>
            <a:off x="6820699" y="3465769"/>
            <a:ext cx="0" cy="4753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77251787-E6B0-447C-A8EB-0B575BFE1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3" y="3324469"/>
            <a:ext cx="1125857" cy="7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1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209" y="700114"/>
            <a:ext cx="8551069" cy="9652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01209" y="131454"/>
            <a:ext cx="289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人工智慧的起源</a:t>
            </a:r>
            <a:endParaRPr lang="en-US" altLang="zh-TW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History of AI</a:t>
            </a:r>
            <a:endParaRPr lang="zh-CN" altLang="en-US" sz="1000" b="1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BB5351-A32B-4DAD-86A9-CF056C06631B}"/>
              </a:ext>
            </a:extLst>
          </p:cNvPr>
          <p:cNvSpPr txBox="1"/>
          <p:nvPr/>
        </p:nvSpPr>
        <p:spPr>
          <a:xfrm>
            <a:off x="341717" y="1147215"/>
            <a:ext cx="2899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(Machine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Learning)</a:t>
            </a:r>
          </a:p>
          <a:p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哈爾聯集器</a:t>
            </a:r>
          </a:p>
        </p:txBody>
      </p:sp>
      <p:pic>
        <p:nvPicPr>
          <p:cNvPr id="2" name="final_5d18cfe78f1d58001362d220_14748">
            <a:hlinkClick r:id="" action="ppaction://media"/>
            <a:extLst>
              <a:ext uri="{FF2B5EF4-FFF2-40B4-BE49-F238E27FC236}">
                <a16:creationId xmlns:a16="http://schemas.microsoft.com/office/drawing/2014/main" id="{AF496B08-DE17-4562-9503-D3637431C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0699" y="1147215"/>
            <a:ext cx="3557687" cy="33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1973</TotalTime>
  <Words>639</Words>
  <Application>Microsoft Office PowerPoint</Application>
  <PresentationFormat>如螢幕大小 (16:9)</PresentationFormat>
  <Paragraphs>115</Paragraphs>
  <Slides>27</Slides>
  <Notes>1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微软雅黑</vt:lpstr>
      <vt:lpstr>微软雅黑</vt:lpstr>
      <vt:lpstr>方正粗倩简体</vt:lpstr>
      <vt:lpstr>Arial</vt:lpstr>
      <vt:lpstr>Calibri</vt:lpstr>
      <vt:lpstr>Calibri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儒昇 何</cp:lastModifiedBy>
  <cp:revision>69</cp:revision>
  <dcterms:created xsi:type="dcterms:W3CDTF">2016-12-09T11:03:38Z</dcterms:created>
  <dcterms:modified xsi:type="dcterms:W3CDTF">2019-07-01T07:08:43Z</dcterms:modified>
</cp:coreProperties>
</file>